
<file path=[Content_Types].xml><?xml version="1.0" encoding="utf-8"?>
<Types xmlns="http://schemas.openxmlformats.org/package/2006/content-types">
  <Default Extension="jfif" ContentType="image/jpeg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61" r:id="rId5"/>
    <p:sldId id="262" r:id="rId6"/>
    <p:sldId id="263" r:id="rId7"/>
    <p:sldId id="259" r:id="rId8"/>
    <p:sldId id="260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67" d="100"/>
          <a:sy n="67" d="100"/>
        </p:scale>
        <p:origin x="604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2/17/2020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2/17/2020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2/17/2020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2/17/2020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2/17/2020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2/17/2020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2/17/2020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2/17/2020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2/17/2020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157"/>
            <a:ext cx="2356674" cy="6853096"/>
            <a:chOff x="6627813" y="195610"/>
            <a:chExt cx="1952625" cy="5678141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5610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2/17/2020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5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2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fi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hyperlink" Target="https://www.youtube.com/watch?v=ChOJM-C0-QA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f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E1F8C6-8026-436B-AF40-9B37C283DFF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THEATRICAL WORLDS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B1F8E34-175B-4894-8E49-56EE104D9F6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	Edited by Charlie Mitchell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004403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1">
                <a:tint val="90000"/>
                <a:satMod val="92000"/>
                <a:lumMod val="120000"/>
              </a:schemeClr>
            </a:gs>
            <a:gs pos="100000">
              <a:schemeClr val="bg1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2B258D2B-6AC3-4B3A-A87C-FD7E6517826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7620" y="-1"/>
            <a:ext cx="12207240" cy="685800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B7D54E6-9947-428B-B30F-98733644B3F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2980" r="14893"/>
          <a:stretch/>
        </p:blipFill>
        <p:spPr>
          <a:xfrm>
            <a:off x="1" y="10"/>
            <a:ext cx="7574440" cy="6857990"/>
          </a:xfrm>
          <a:prstGeom prst="rect">
            <a:avLst/>
          </a:prstGeom>
        </p:spPr>
      </p:pic>
      <p:sp>
        <p:nvSpPr>
          <p:cNvPr id="12" name="Freeform 5">
            <a:extLst>
              <a:ext uri="{FF2B5EF4-FFF2-40B4-BE49-F238E27FC236}">
                <a16:creationId xmlns:a16="http://schemas.microsoft.com/office/drawing/2014/main" id="{8D55DD8B-9BF9-4B91-A22D-2D3F2AEFF18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White">
          <a:xfrm>
            <a:off x="1" y="659027"/>
            <a:ext cx="9042690" cy="1035152"/>
          </a:xfrm>
          <a:custGeom>
            <a:avLst/>
            <a:gdLst>
              <a:gd name="T0" fmla="*/ 1900 w 1902"/>
              <a:gd name="T1" fmla="*/ 77 h 163"/>
              <a:gd name="T2" fmla="*/ 1826 w 1902"/>
              <a:gd name="T3" fmla="*/ 3 h 163"/>
              <a:gd name="T4" fmla="*/ 1825 w 1902"/>
              <a:gd name="T5" fmla="*/ 2 h 163"/>
              <a:gd name="T6" fmla="*/ 1819 w 1902"/>
              <a:gd name="T7" fmla="*/ 0 h 163"/>
              <a:gd name="T8" fmla="*/ 1363 w 1902"/>
              <a:gd name="T9" fmla="*/ 0 h 163"/>
              <a:gd name="T10" fmla="*/ 1348 w 1902"/>
              <a:gd name="T11" fmla="*/ 0 h 163"/>
              <a:gd name="T12" fmla="*/ 1225 w 1902"/>
              <a:gd name="T13" fmla="*/ 0 h 163"/>
              <a:gd name="T14" fmla="*/ 1033 w 1902"/>
              <a:gd name="T15" fmla="*/ 0 h 163"/>
              <a:gd name="T16" fmla="*/ 892 w 1902"/>
              <a:gd name="T17" fmla="*/ 0 h 163"/>
              <a:gd name="T18" fmla="*/ 786 w 1902"/>
              <a:gd name="T19" fmla="*/ 0 h 163"/>
              <a:gd name="T20" fmla="*/ 577 w 1902"/>
              <a:gd name="T21" fmla="*/ 0 h 163"/>
              <a:gd name="T22" fmla="*/ 562 w 1902"/>
              <a:gd name="T23" fmla="*/ 0 h 163"/>
              <a:gd name="T24" fmla="*/ 439 w 1902"/>
              <a:gd name="T25" fmla="*/ 0 h 163"/>
              <a:gd name="T26" fmla="*/ 106 w 1902"/>
              <a:gd name="T27" fmla="*/ 0 h 163"/>
              <a:gd name="T28" fmla="*/ 0 w 1902"/>
              <a:gd name="T29" fmla="*/ 0 h 163"/>
              <a:gd name="T30" fmla="*/ 0 w 1902"/>
              <a:gd name="T31" fmla="*/ 163 h 163"/>
              <a:gd name="T32" fmla="*/ 106 w 1902"/>
              <a:gd name="T33" fmla="*/ 163 h 163"/>
              <a:gd name="T34" fmla="*/ 439 w 1902"/>
              <a:gd name="T35" fmla="*/ 163 h 163"/>
              <a:gd name="T36" fmla="*/ 562 w 1902"/>
              <a:gd name="T37" fmla="*/ 163 h 163"/>
              <a:gd name="T38" fmla="*/ 577 w 1902"/>
              <a:gd name="T39" fmla="*/ 163 h 163"/>
              <a:gd name="T40" fmla="*/ 786 w 1902"/>
              <a:gd name="T41" fmla="*/ 163 h 163"/>
              <a:gd name="T42" fmla="*/ 892 w 1902"/>
              <a:gd name="T43" fmla="*/ 163 h 163"/>
              <a:gd name="T44" fmla="*/ 1033 w 1902"/>
              <a:gd name="T45" fmla="*/ 163 h 163"/>
              <a:gd name="T46" fmla="*/ 1225 w 1902"/>
              <a:gd name="T47" fmla="*/ 163 h 163"/>
              <a:gd name="T48" fmla="*/ 1348 w 1902"/>
              <a:gd name="T49" fmla="*/ 163 h 163"/>
              <a:gd name="T50" fmla="*/ 1363 w 1902"/>
              <a:gd name="T51" fmla="*/ 163 h 163"/>
              <a:gd name="T52" fmla="*/ 1819 w 1902"/>
              <a:gd name="T53" fmla="*/ 163 h 163"/>
              <a:gd name="T54" fmla="*/ 1825 w 1902"/>
              <a:gd name="T55" fmla="*/ 161 h 163"/>
              <a:gd name="T56" fmla="*/ 1826 w 1902"/>
              <a:gd name="T57" fmla="*/ 160 h 163"/>
              <a:gd name="T58" fmla="*/ 1900 w 1902"/>
              <a:gd name="T59" fmla="*/ 86 h 163"/>
              <a:gd name="T60" fmla="*/ 1900 w 1902"/>
              <a:gd name="T61" fmla="*/ 77 h 1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1902" h="163">
                <a:moveTo>
                  <a:pt x="1900" y="77"/>
                </a:moveTo>
                <a:cubicBezTo>
                  <a:pt x="1826" y="3"/>
                  <a:pt x="1826" y="3"/>
                  <a:pt x="1826" y="3"/>
                </a:cubicBezTo>
                <a:cubicBezTo>
                  <a:pt x="1825" y="2"/>
                  <a:pt x="1825" y="2"/>
                  <a:pt x="1825" y="2"/>
                </a:cubicBezTo>
                <a:cubicBezTo>
                  <a:pt x="1823" y="1"/>
                  <a:pt x="1821" y="0"/>
                  <a:pt x="1819" y="0"/>
                </a:cubicBezTo>
                <a:cubicBezTo>
                  <a:pt x="1363" y="0"/>
                  <a:pt x="1363" y="0"/>
                  <a:pt x="1363" y="0"/>
                </a:cubicBezTo>
                <a:cubicBezTo>
                  <a:pt x="1348" y="0"/>
                  <a:pt x="1348" y="0"/>
                  <a:pt x="1348" y="0"/>
                </a:cubicBezTo>
                <a:cubicBezTo>
                  <a:pt x="1225" y="0"/>
                  <a:pt x="1225" y="0"/>
                  <a:pt x="1225" y="0"/>
                </a:cubicBezTo>
                <a:cubicBezTo>
                  <a:pt x="1033" y="0"/>
                  <a:pt x="1033" y="0"/>
                  <a:pt x="1033" y="0"/>
                </a:cubicBezTo>
                <a:cubicBezTo>
                  <a:pt x="892" y="0"/>
                  <a:pt x="892" y="0"/>
                  <a:pt x="892" y="0"/>
                </a:cubicBezTo>
                <a:cubicBezTo>
                  <a:pt x="786" y="0"/>
                  <a:pt x="786" y="0"/>
                  <a:pt x="786" y="0"/>
                </a:cubicBezTo>
                <a:cubicBezTo>
                  <a:pt x="577" y="0"/>
                  <a:pt x="577" y="0"/>
                  <a:pt x="577" y="0"/>
                </a:cubicBezTo>
                <a:cubicBezTo>
                  <a:pt x="562" y="0"/>
                  <a:pt x="562" y="0"/>
                  <a:pt x="562" y="0"/>
                </a:cubicBezTo>
                <a:cubicBezTo>
                  <a:pt x="439" y="0"/>
                  <a:pt x="439" y="0"/>
                  <a:pt x="439" y="0"/>
                </a:cubicBezTo>
                <a:cubicBezTo>
                  <a:pt x="106" y="0"/>
                  <a:pt x="106" y="0"/>
                  <a:pt x="106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3"/>
                  <a:pt x="0" y="163"/>
                  <a:pt x="0" y="163"/>
                </a:cubicBezTo>
                <a:cubicBezTo>
                  <a:pt x="106" y="163"/>
                  <a:pt x="106" y="163"/>
                  <a:pt x="106" y="163"/>
                </a:cubicBezTo>
                <a:cubicBezTo>
                  <a:pt x="439" y="163"/>
                  <a:pt x="439" y="163"/>
                  <a:pt x="439" y="163"/>
                </a:cubicBezTo>
                <a:cubicBezTo>
                  <a:pt x="562" y="163"/>
                  <a:pt x="562" y="163"/>
                  <a:pt x="562" y="163"/>
                </a:cubicBezTo>
                <a:cubicBezTo>
                  <a:pt x="577" y="163"/>
                  <a:pt x="577" y="163"/>
                  <a:pt x="577" y="163"/>
                </a:cubicBezTo>
                <a:cubicBezTo>
                  <a:pt x="786" y="163"/>
                  <a:pt x="786" y="163"/>
                  <a:pt x="786" y="163"/>
                </a:cubicBezTo>
                <a:cubicBezTo>
                  <a:pt x="892" y="163"/>
                  <a:pt x="892" y="163"/>
                  <a:pt x="892" y="163"/>
                </a:cubicBezTo>
                <a:cubicBezTo>
                  <a:pt x="1033" y="163"/>
                  <a:pt x="1033" y="163"/>
                  <a:pt x="1033" y="163"/>
                </a:cubicBezTo>
                <a:cubicBezTo>
                  <a:pt x="1225" y="163"/>
                  <a:pt x="1225" y="163"/>
                  <a:pt x="1225" y="163"/>
                </a:cubicBezTo>
                <a:cubicBezTo>
                  <a:pt x="1348" y="163"/>
                  <a:pt x="1348" y="163"/>
                  <a:pt x="1348" y="163"/>
                </a:cubicBezTo>
                <a:cubicBezTo>
                  <a:pt x="1363" y="163"/>
                  <a:pt x="1363" y="163"/>
                  <a:pt x="1363" y="163"/>
                </a:cubicBezTo>
                <a:cubicBezTo>
                  <a:pt x="1819" y="163"/>
                  <a:pt x="1819" y="163"/>
                  <a:pt x="1819" y="163"/>
                </a:cubicBezTo>
                <a:cubicBezTo>
                  <a:pt x="1821" y="163"/>
                  <a:pt x="1823" y="162"/>
                  <a:pt x="1825" y="161"/>
                </a:cubicBezTo>
                <a:cubicBezTo>
                  <a:pt x="1825" y="160"/>
                  <a:pt x="1825" y="160"/>
                  <a:pt x="1826" y="160"/>
                </a:cubicBezTo>
                <a:cubicBezTo>
                  <a:pt x="1900" y="86"/>
                  <a:pt x="1900" y="86"/>
                  <a:pt x="1900" y="86"/>
                </a:cubicBezTo>
                <a:cubicBezTo>
                  <a:pt x="1902" y="83"/>
                  <a:pt x="1902" y="79"/>
                  <a:pt x="1900" y="7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5C286C5-8A28-4172-A1F6-B351DDF608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1867" y="787400"/>
            <a:ext cx="7145866" cy="778933"/>
          </a:xfrm>
        </p:spPr>
        <p:txBody>
          <a:bodyPr anchor="ctr">
            <a:normAutofit/>
          </a:bodyPr>
          <a:lstStyle/>
          <a:p>
            <a:r>
              <a:rPr lang="en-US" sz="3200" b="1">
                <a:solidFill>
                  <a:srgbClr val="FEFFFF"/>
                </a:solidFill>
              </a:rPr>
              <a:t>A Process for Directing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196916-EC75-4911-BC61-83B763A654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818791" y="1987550"/>
            <a:ext cx="4318465" cy="517556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b="1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Working with Designers:</a:t>
            </a:r>
          </a:p>
          <a:p>
            <a:r>
              <a:rPr lang="en-US" sz="22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The designers explore the visual, aural, and spatial world of the play. </a:t>
            </a:r>
          </a:p>
          <a:p>
            <a:r>
              <a:rPr lang="en-US" sz="22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Fundamental elements: design – color, texture, line, shape, mass and rhythm. </a:t>
            </a:r>
          </a:p>
          <a:p>
            <a:r>
              <a:rPr lang="en-US" sz="22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Designers collaborate with each other throughout the rehearsal process. </a:t>
            </a:r>
          </a:p>
        </p:txBody>
      </p:sp>
    </p:spTree>
    <p:extLst>
      <p:ext uri="{BB962C8B-B14F-4D97-AF65-F5344CB8AC3E}">
        <p14:creationId xmlns:p14="http://schemas.microsoft.com/office/powerpoint/2010/main" val="184957504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D92DCED-F8FB-4D27-A8F1-EF6E1B7555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33550" y="781049"/>
            <a:ext cx="9515475" cy="6010275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Casting:</a:t>
            </a:r>
          </a:p>
          <a:p>
            <a:pPr lvl="1"/>
            <a:r>
              <a:rPr lang="en-US" sz="2400" dirty="0"/>
              <a:t>A director has a strong image of the characters, but they have to be open to who auditions. </a:t>
            </a:r>
          </a:p>
          <a:p>
            <a:pPr lvl="1"/>
            <a:r>
              <a:rPr lang="en-US" sz="2400" dirty="0"/>
              <a:t>There are many audition processes depending on the production and the type of theatre. </a:t>
            </a:r>
          </a:p>
          <a:p>
            <a:pPr lvl="2"/>
            <a:r>
              <a:rPr lang="en-US" sz="2400" dirty="0"/>
              <a:t>An </a:t>
            </a:r>
            <a:r>
              <a:rPr lang="en-US" sz="2400" b="1" dirty="0"/>
              <a:t>Open Call </a:t>
            </a:r>
            <a:r>
              <a:rPr lang="en-US" sz="2400" dirty="0"/>
              <a:t>is often referred to as a “</a:t>
            </a:r>
            <a:r>
              <a:rPr lang="en-US" sz="2400" i="1" dirty="0"/>
              <a:t>cattle call</a:t>
            </a:r>
            <a:r>
              <a:rPr lang="en-US" sz="2400" dirty="0"/>
              <a:t>.”</a:t>
            </a:r>
          </a:p>
          <a:p>
            <a:pPr lvl="2"/>
            <a:r>
              <a:rPr lang="en-US" sz="2400" b="1" dirty="0"/>
              <a:t>Callbacks</a:t>
            </a:r>
            <a:r>
              <a:rPr lang="en-US" sz="2400" dirty="0"/>
              <a:t> are auditions where the director invites particular actors to come back and read again for a role. </a:t>
            </a:r>
          </a:p>
          <a:p>
            <a:pPr lvl="2"/>
            <a:r>
              <a:rPr lang="en-US" sz="2400" b="1" dirty="0"/>
              <a:t>Cold readings </a:t>
            </a:r>
            <a:r>
              <a:rPr lang="en-US" sz="2400" dirty="0"/>
              <a:t>are readings from the script named so because it is unlikely the actor has seen the text prior to auditioning. </a:t>
            </a:r>
          </a:p>
          <a:p>
            <a:pPr lvl="2"/>
            <a:r>
              <a:rPr lang="en-US" sz="2400" b="1" dirty="0"/>
              <a:t>Closed calls </a:t>
            </a:r>
            <a:r>
              <a:rPr lang="en-US" sz="2400" dirty="0"/>
              <a:t>are where specific actors  are invited to read</a:t>
            </a:r>
            <a:r>
              <a:rPr lang="en-US" sz="2000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348632511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57326E4-4DC8-492A-9CF8-3B19539A4BC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93911" y="800100"/>
            <a:ext cx="9936163" cy="58674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Rehearsals:</a:t>
            </a:r>
          </a:p>
          <a:p>
            <a:pPr lvl="1"/>
            <a:r>
              <a:rPr lang="en-US" sz="2400" i="1" dirty="0"/>
              <a:t>First cast meeting: </a:t>
            </a:r>
            <a:r>
              <a:rPr lang="en-US" sz="2400" dirty="0"/>
              <a:t>designed to introduce the actors to each other, to the production staff, and to the script. </a:t>
            </a:r>
          </a:p>
          <a:p>
            <a:pPr lvl="1"/>
            <a:r>
              <a:rPr lang="en-US" sz="2400" i="1" dirty="0"/>
              <a:t>Table work: </a:t>
            </a:r>
            <a:r>
              <a:rPr lang="en-US" sz="2400" dirty="0"/>
              <a:t>The cast sits at a table (most likely), reads the script aloud, and discusses aspects of the play with the director.</a:t>
            </a:r>
          </a:p>
          <a:p>
            <a:pPr lvl="1"/>
            <a:r>
              <a:rPr lang="en-US" sz="2400" i="1" dirty="0"/>
              <a:t>Blocking: </a:t>
            </a:r>
            <a:r>
              <a:rPr lang="en-US" sz="2400" dirty="0"/>
              <a:t>is a term for the movement and placement of the actors on the stage.</a:t>
            </a:r>
          </a:p>
          <a:p>
            <a:pPr lvl="1"/>
            <a:r>
              <a:rPr lang="en-US" sz="2400" i="1" dirty="0"/>
              <a:t>Scene work</a:t>
            </a:r>
            <a:r>
              <a:rPr lang="en-US" sz="2400" dirty="0"/>
              <a:t> is exploring the play in smaller  units.</a:t>
            </a:r>
          </a:p>
          <a:p>
            <a:pPr lvl="1"/>
            <a:r>
              <a:rPr lang="en-US" sz="2400" i="1" dirty="0"/>
              <a:t>Stage pictures </a:t>
            </a:r>
            <a:r>
              <a:rPr lang="en-US" sz="2400" dirty="0"/>
              <a:t>are bodies artfully arranged on the playing space to communicate ideas. </a:t>
            </a:r>
          </a:p>
          <a:p>
            <a:pPr lvl="2"/>
            <a:r>
              <a:rPr lang="en-US" sz="2200" i="1" dirty="0"/>
              <a:t>Mise </a:t>
            </a:r>
            <a:r>
              <a:rPr lang="en-US" sz="2200" i="1" dirty="0" err="1"/>
              <a:t>en</a:t>
            </a:r>
            <a:r>
              <a:rPr lang="en-US" sz="2200" i="1" dirty="0"/>
              <a:t> Scene </a:t>
            </a:r>
          </a:p>
        </p:txBody>
      </p:sp>
    </p:spTree>
    <p:extLst>
      <p:ext uri="{BB962C8B-B14F-4D97-AF65-F5344CB8AC3E}">
        <p14:creationId xmlns:p14="http://schemas.microsoft.com/office/powerpoint/2010/main" val="376441648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04992C2-3435-46B3-BFB1-3CA61C51CBB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55812" y="771524"/>
            <a:ext cx="9831388" cy="5610225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Rehearsals continued:</a:t>
            </a:r>
          </a:p>
          <a:p>
            <a:pPr lvl="1"/>
            <a:r>
              <a:rPr lang="en-US" sz="2400" dirty="0"/>
              <a:t>The director shapes time.</a:t>
            </a:r>
          </a:p>
          <a:p>
            <a:pPr lvl="1"/>
            <a:r>
              <a:rPr lang="en-US" sz="2400" dirty="0"/>
              <a:t>A</a:t>
            </a:r>
            <a:r>
              <a:rPr lang="en-US" sz="2400" b="1" dirty="0"/>
              <a:t> run-through </a:t>
            </a:r>
            <a:r>
              <a:rPr lang="en-US" sz="2400" dirty="0"/>
              <a:t>is done once the blocking is roughed in and the actors are </a:t>
            </a:r>
            <a:r>
              <a:rPr lang="en-US" sz="2400" b="1" dirty="0"/>
              <a:t>off-book</a:t>
            </a:r>
            <a:r>
              <a:rPr lang="en-US" sz="2400" dirty="0"/>
              <a:t> (free from holding the script).</a:t>
            </a:r>
          </a:p>
          <a:p>
            <a:pPr lvl="1"/>
            <a:r>
              <a:rPr lang="en-US" sz="2400" dirty="0"/>
              <a:t>A </a:t>
            </a:r>
            <a:r>
              <a:rPr lang="en-US" sz="2400" b="1" dirty="0"/>
              <a:t>stumble- through </a:t>
            </a:r>
            <a:r>
              <a:rPr lang="en-US" sz="2400" dirty="0"/>
              <a:t>is another word for the first run-through.</a:t>
            </a:r>
          </a:p>
          <a:p>
            <a:pPr lvl="1"/>
            <a:r>
              <a:rPr lang="en-US" sz="2400" b="1" dirty="0"/>
              <a:t>Technical rehearsals </a:t>
            </a:r>
            <a:r>
              <a:rPr lang="en-US" sz="2400" dirty="0"/>
              <a:t>are the period in which all to the technical elements – lights, sound, scene changes – are introduced and intergraded. </a:t>
            </a:r>
          </a:p>
          <a:p>
            <a:pPr lvl="1"/>
            <a:r>
              <a:rPr lang="en-US" sz="2400" b="1" dirty="0"/>
              <a:t>Dress Rehearsals </a:t>
            </a:r>
            <a:r>
              <a:rPr lang="en-US" sz="2400" dirty="0"/>
              <a:t>are performed in full costume with all of the technical elements as thought the audience is present. </a:t>
            </a:r>
          </a:p>
          <a:p>
            <a:pPr lvl="1"/>
            <a:r>
              <a:rPr lang="en-US" sz="2400" b="1" dirty="0"/>
              <a:t>Previews</a:t>
            </a:r>
            <a:r>
              <a:rPr lang="en-US" sz="2400" dirty="0"/>
              <a:t> are sometimes done by professional theatres before audiences with discounted tickets, before the official opening of the show. </a:t>
            </a:r>
          </a:p>
          <a:p>
            <a:pPr lvl="1"/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16278950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0000"/>
                <a:lumMod val="120000"/>
              </a:schemeClr>
            </a:gs>
            <a:gs pos="100000">
              <a:schemeClr val="bg2">
                <a:shade val="98000"/>
                <a:satMod val="120000"/>
                <a:lumMod val="98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2" name="Rectangle 11">
            <a:extLst>
              <a:ext uri="{FF2B5EF4-FFF2-40B4-BE49-F238E27FC236}">
                <a16:creationId xmlns:a16="http://schemas.microsoft.com/office/drawing/2014/main" id="{5F305C72-8769-4E0F-B31D-F4B1C9DC933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7620" y="-1"/>
            <a:ext cx="12207240" cy="685800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72583CFC-05A3-4743-9A2E-7C2095B8D4C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4836169" y="228600"/>
            <a:ext cx="2851523" cy="6638625"/>
            <a:chOff x="2487613" y="285750"/>
            <a:chExt cx="2428875" cy="5654676"/>
          </a:xfrm>
        </p:grpSpPr>
        <p:sp>
          <p:nvSpPr>
            <p:cNvPr id="15" name="Freeform 11">
              <a:extLst>
                <a:ext uri="{FF2B5EF4-FFF2-40B4-BE49-F238E27FC236}">
                  <a16:creationId xmlns:a16="http://schemas.microsoft.com/office/drawing/2014/main" id="{9A751892-92F2-4CB4-BCAB-6D0AAF8F169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16" name="Freeform 12">
              <a:extLst>
                <a:ext uri="{FF2B5EF4-FFF2-40B4-BE49-F238E27FC236}">
                  <a16:creationId xmlns:a16="http://schemas.microsoft.com/office/drawing/2014/main" id="{5934046E-4D7C-4AA6-8633-29944553F1E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17" name="Freeform 13">
              <a:extLst>
                <a:ext uri="{FF2B5EF4-FFF2-40B4-BE49-F238E27FC236}">
                  <a16:creationId xmlns:a16="http://schemas.microsoft.com/office/drawing/2014/main" id="{421462AB-19D6-42DB-A850-F35B82C7B89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18" name="Freeform 14">
              <a:extLst>
                <a:ext uri="{FF2B5EF4-FFF2-40B4-BE49-F238E27FC236}">
                  <a16:creationId xmlns:a16="http://schemas.microsoft.com/office/drawing/2014/main" id="{208D8C07-9637-45D3-9E40-7C5C4007786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19" name="Freeform 15">
              <a:extLst>
                <a:ext uri="{FF2B5EF4-FFF2-40B4-BE49-F238E27FC236}">
                  <a16:creationId xmlns:a16="http://schemas.microsoft.com/office/drawing/2014/main" id="{883C90A1-D75A-4818-9F01-B4BF19D7471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0" name="Freeform 16">
              <a:extLst>
                <a:ext uri="{FF2B5EF4-FFF2-40B4-BE49-F238E27FC236}">
                  <a16:creationId xmlns:a16="http://schemas.microsoft.com/office/drawing/2014/main" id="{8808F87B-C4B8-4084-BD89-E41A1A44E7A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1" name="Freeform 17">
              <a:extLst>
                <a:ext uri="{FF2B5EF4-FFF2-40B4-BE49-F238E27FC236}">
                  <a16:creationId xmlns:a16="http://schemas.microsoft.com/office/drawing/2014/main" id="{E7FC0B23-1372-4455-98CE-E0FC7FF99A6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2" name="Freeform 18">
              <a:extLst>
                <a:ext uri="{FF2B5EF4-FFF2-40B4-BE49-F238E27FC236}">
                  <a16:creationId xmlns:a16="http://schemas.microsoft.com/office/drawing/2014/main" id="{D14B79DD-45AC-487C-B361-0312B3C85E4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3" name="Freeform 19">
              <a:extLst>
                <a:ext uri="{FF2B5EF4-FFF2-40B4-BE49-F238E27FC236}">
                  <a16:creationId xmlns:a16="http://schemas.microsoft.com/office/drawing/2014/main" id="{CDA09C7F-7AF3-4B6C-BC42-92780A68277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4" name="Freeform 20">
              <a:extLst>
                <a:ext uri="{FF2B5EF4-FFF2-40B4-BE49-F238E27FC236}">
                  <a16:creationId xmlns:a16="http://schemas.microsoft.com/office/drawing/2014/main" id="{FF7EBDD4-71BF-4FAF-B00B-444F9AE208C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21">
              <a:extLst>
                <a:ext uri="{FF2B5EF4-FFF2-40B4-BE49-F238E27FC236}">
                  <a16:creationId xmlns:a16="http://schemas.microsoft.com/office/drawing/2014/main" id="{AF5E4290-F8B0-440E-A418-613A1552DF6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22">
              <a:extLst>
                <a:ext uri="{FF2B5EF4-FFF2-40B4-BE49-F238E27FC236}">
                  <a16:creationId xmlns:a16="http://schemas.microsoft.com/office/drawing/2014/main" id="{FF0BF04A-FCC8-42BF-AD17-10F0ACB44D8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506F0A57-55BB-457C-9C8C-3DEE71009AD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4677117" y="-786"/>
            <a:ext cx="2356675" cy="6854040"/>
            <a:chOff x="6627813" y="194833"/>
            <a:chExt cx="1952625" cy="5678918"/>
          </a:xfrm>
        </p:grpSpPr>
        <p:sp>
          <p:nvSpPr>
            <p:cNvPr id="29" name="Freeform 27">
              <a:extLst>
                <a:ext uri="{FF2B5EF4-FFF2-40B4-BE49-F238E27FC236}">
                  <a16:creationId xmlns:a16="http://schemas.microsoft.com/office/drawing/2014/main" id="{60DB408E-A426-4658-B39D-0BBF09463E3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30" name="Freeform 28">
              <a:extLst>
                <a:ext uri="{FF2B5EF4-FFF2-40B4-BE49-F238E27FC236}">
                  <a16:creationId xmlns:a16="http://schemas.microsoft.com/office/drawing/2014/main" id="{BEFFABCA-CAA4-45E4-A7D4-DB3D2C864D3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31" name="Freeform 29">
              <a:extLst>
                <a:ext uri="{FF2B5EF4-FFF2-40B4-BE49-F238E27FC236}">
                  <a16:creationId xmlns:a16="http://schemas.microsoft.com/office/drawing/2014/main" id="{99494AF8-97E4-4473-AA6E-B4AB1279E87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32" name="Freeform 30">
              <a:extLst>
                <a:ext uri="{FF2B5EF4-FFF2-40B4-BE49-F238E27FC236}">
                  <a16:creationId xmlns:a16="http://schemas.microsoft.com/office/drawing/2014/main" id="{D05C67DC-0E54-4C69-90BE-8374C7E970E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33" name="Freeform 31">
              <a:extLst>
                <a:ext uri="{FF2B5EF4-FFF2-40B4-BE49-F238E27FC236}">
                  <a16:creationId xmlns:a16="http://schemas.microsoft.com/office/drawing/2014/main" id="{B2B38B94-E895-4324-B699-EEF28E05225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34" name="Freeform 32">
              <a:extLst>
                <a:ext uri="{FF2B5EF4-FFF2-40B4-BE49-F238E27FC236}">
                  <a16:creationId xmlns:a16="http://schemas.microsoft.com/office/drawing/2014/main" id="{41E77CC3-723C-4C87-A1BA-D8E35B8017A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35" name="Freeform 33">
              <a:extLst>
                <a:ext uri="{FF2B5EF4-FFF2-40B4-BE49-F238E27FC236}">
                  <a16:creationId xmlns:a16="http://schemas.microsoft.com/office/drawing/2014/main" id="{CC5757E8-4CBE-4EA3-98AF-96361C91837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36" name="Freeform 34">
              <a:extLst>
                <a:ext uri="{FF2B5EF4-FFF2-40B4-BE49-F238E27FC236}">
                  <a16:creationId xmlns:a16="http://schemas.microsoft.com/office/drawing/2014/main" id="{51E4772B-9FB7-4AC7-B352-C444891670D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37" name="Freeform 35">
              <a:extLst>
                <a:ext uri="{FF2B5EF4-FFF2-40B4-BE49-F238E27FC236}">
                  <a16:creationId xmlns:a16="http://schemas.microsoft.com/office/drawing/2014/main" id="{7F853444-696F-4B42-8C91-1F6EDD53DDF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38" name="Freeform 36">
              <a:extLst>
                <a:ext uri="{FF2B5EF4-FFF2-40B4-BE49-F238E27FC236}">
                  <a16:creationId xmlns:a16="http://schemas.microsoft.com/office/drawing/2014/main" id="{CD1A3085-30B0-496B-B9D3-55280769A69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39" name="Freeform 37">
              <a:extLst>
                <a:ext uri="{FF2B5EF4-FFF2-40B4-BE49-F238E27FC236}">
                  <a16:creationId xmlns:a16="http://schemas.microsoft.com/office/drawing/2014/main" id="{1B2519D7-F51F-4583-9B50-41B493C1482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40" name="Freeform 38">
              <a:extLst>
                <a:ext uri="{FF2B5EF4-FFF2-40B4-BE49-F238E27FC236}">
                  <a16:creationId xmlns:a16="http://schemas.microsoft.com/office/drawing/2014/main" id="{6E1141E0-4F4D-4B40-BDB5-B2DD0FAEB37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42" name="Rectangle 41">
            <a:extLst>
              <a:ext uri="{FF2B5EF4-FFF2-40B4-BE49-F238E27FC236}">
                <a16:creationId xmlns:a16="http://schemas.microsoft.com/office/drawing/2014/main" id="{C5E0C91A-3F1D-43D7-9AB4-5D0A17D5C46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645704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4" name="Freeform 11">
            <a:extLst>
              <a:ext uri="{FF2B5EF4-FFF2-40B4-BE49-F238E27FC236}">
                <a16:creationId xmlns:a16="http://schemas.microsoft.com/office/drawing/2014/main" id="{3A6C27A1-A438-4EC6-93BF-EC26F29BBF0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flipV="1">
            <a:off x="4645704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EE8AF37-0D9C-495B-B030-8E2190EF4B7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4188" r="27624"/>
          <a:stretch/>
        </p:blipFill>
        <p:spPr>
          <a:xfrm>
            <a:off x="-1554" y="1731"/>
            <a:ext cx="4655850" cy="6858000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8F2EF58-BB2B-4B7F-8FC5-FDD51DBEEA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69837" y="210876"/>
            <a:ext cx="5654573" cy="5960261"/>
          </a:xfrm>
        </p:spPr>
        <p:txBody>
          <a:bodyPr>
            <a:normAutofit lnSpcReduction="10000"/>
          </a:bodyPr>
          <a:lstStyle/>
          <a:p>
            <a:pPr marL="0" indent="0">
              <a:lnSpc>
                <a:spcPct val="90000"/>
              </a:lnSpc>
              <a:buNone/>
            </a:pPr>
            <a:r>
              <a:rPr lang="en-US" sz="2800" b="1" dirty="0"/>
              <a:t>The Stage Manager:</a:t>
            </a:r>
          </a:p>
          <a:p>
            <a:pPr lvl="1">
              <a:lnSpc>
                <a:spcPct val="90000"/>
              </a:lnSpc>
            </a:pPr>
            <a:r>
              <a:rPr lang="en-US" sz="2400" dirty="0"/>
              <a:t>Closest partner to the director. </a:t>
            </a:r>
          </a:p>
          <a:p>
            <a:pPr lvl="1">
              <a:lnSpc>
                <a:spcPct val="90000"/>
              </a:lnSpc>
            </a:pPr>
            <a:r>
              <a:rPr lang="en-US" sz="2400" dirty="0"/>
              <a:t>Responsible for running all activities backstage.</a:t>
            </a:r>
          </a:p>
          <a:p>
            <a:pPr lvl="1">
              <a:lnSpc>
                <a:spcPct val="90000"/>
              </a:lnSpc>
            </a:pPr>
            <a:r>
              <a:rPr lang="en-US" sz="2400" dirty="0"/>
              <a:t>Takes control running the show on opening night throughout the run. </a:t>
            </a:r>
          </a:p>
          <a:p>
            <a:pPr lvl="1">
              <a:lnSpc>
                <a:spcPct val="90000"/>
              </a:lnSpc>
            </a:pPr>
            <a:r>
              <a:rPr lang="en-US" sz="2400" dirty="0"/>
              <a:t>Must be a great leader, a coach, a cheerleader, and be prepared to make tough decisions. </a:t>
            </a:r>
          </a:p>
          <a:p>
            <a:pPr lvl="1">
              <a:lnSpc>
                <a:spcPct val="90000"/>
              </a:lnSpc>
            </a:pPr>
            <a:r>
              <a:rPr lang="en-US" sz="2400" dirty="0"/>
              <a:t>Must be an excellent communicator, know enough about each of the designer’s processes and know the acting process in and out. </a:t>
            </a:r>
          </a:p>
        </p:txBody>
      </p:sp>
    </p:spTree>
    <p:extLst>
      <p:ext uri="{BB962C8B-B14F-4D97-AF65-F5344CB8AC3E}">
        <p14:creationId xmlns:p14="http://schemas.microsoft.com/office/powerpoint/2010/main" val="102671153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26F0F71-8988-45B0-B957-4A2FB200802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14525" y="723900"/>
            <a:ext cx="9399587" cy="5219700"/>
          </a:xfrm>
        </p:spPr>
        <p:txBody>
          <a:bodyPr>
            <a:normAutofit/>
          </a:bodyPr>
          <a:lstStyle/>
          <a:p>
            <a:pPr marL="0" indent="0">
              <a:buNone/>
              <a:defRPr/>
            </a:pPr>
            <a:r>
              <a:rPr lang="en-US" sz="3200" b="1" i="1" dirty="0">
                <a:solidFill>
                  <a:schemeClr val="tx1"/>
                </a:solidFill>
              </a:rPr>
              <a:t>Auteur</a:t>
            </a:r>
            <a:r>
              <a:rPr lang="en-US" sz="3200" b="1" dirty="0">
                <a:solidFill>
                  <a:schemeClr val="tx1"/>
                </a:solidFill>
              </a:rPr>
              <a:t>/ High Concept Directing:</a:t>
            </a:r>
          </a:p>
          <a:p>
            <a:pPr lvl="1">
              <a:defRPr/>
            </a:pPr>
            <a:r>
              <a:rPr lang="en-US" sz="2800" dirty="0">
                <a:solidFill>
                  <a:schemeClr val="tx1"/>
                </a:solidFill>
              </a:rPr>
              <a:t>Challenging conventional staging</a:t>
            </a:r>
          </a:p>
          <a:p>
            <a:pPr lvl="1">
              <a:defRPr/>
            </a:pPr>
            <a:r>
              <a:rPr lang="en-US" sz="2800" dirty="0">
                <a:solidFill>
                  <a:schemeClr val="tx1"/>
                </a:solidFill>
              </a:rPr>
              <a:t>Non traditional Casting – casting not according to the character description in the play</a:t>
            </a:r>
          </a:p>
          <a:p>
            <a:pPr lvl="1">
              <a:defRPr/>
            </a:pPr>
            <a:r>
              <a:rPr lang="en-US" sz="2800" dirty="0">
                <a:solidFill>
                  <a:schemeClr val="tx1"/>
                </a:solidFill>
              </a:rPr>
              <a:t>Re-contextualizing productions of Shakespeare- changing location and time period</a:t>
            </a:r>
          </a:p>
          <a:p>
            <a:pPr lvl="1">
              <a:defRPr/>
            </a:pPr>
            <a:r>
              <a:rPr lang="en-US" sz="2800" dirty="0">
                <a:solidFill>
                  <a:schemeClr val="tx1"/>
                </a:solidFill>
              </a:rPr>
              <a:t>Stamping a personal imprint on the material</a:t>
            </a:r>
          </a:p>
          <a:p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30820770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2" name="Rectangle 11">
            <a:extLst>
              <a:ext uri="{FF2B5EF4-FFF2-40B4-BE49-F238E27FC236}">
                <a16:creationId xmlns:a16="http://schemas.microsoft.com/office/drawing/2014/main" id="{35879851-1A1D-4246-AAA1-C484E858337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4189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Content Placeholder 4">
            <a:hlinkClick r:id="rId2"/>
            <a:extLst>
              <a:ext uri="{FF2B5EF4-FFF2-40B4-BE49-F238E27FC236}">
                <a16:creationId xmlns:a16="http://schemas.microsoft.com/office/drawing/2014/main" id="{758007CB-90EA-444B-A610-1499C02122C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 amt="35000"/>
          </a:blip>
          <a:srcRect b="15414"/>
          <a:stretch/>
        </p:blipFill>
        <p:spPr>
          <a:xfrm>
            <a:off x="-8825" y="10"/>
            <a:ext cx="12192000" cy="685799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9E11195-5E4D-439E-AA72-AC51D8B10E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24561" y="705390"/>
            <a:ext cx="9821040" cy="1280890"/>
          </a:xfrm>
        </p:spPr>
        <p:txBody>
          <a:bodyPr>
            <a:normAutofit/>
          </a:bodyPr>
          <a:lstStyle/>
          <a:p>
            <a:r>
              <a:rPr lang="en-US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Stage Directing – The Directing Technique </a:t>
            </a:r>
          </a:p>
        </p:txBody>
      </p:sp>
    </p:spTree>
    <p:extLst>
      <p:ext uri="{BB962C8B-B14F-4D97-AF65-F5344CB8AC3E}">
        <p14:creationId xmlns:p14="http://schemas.microsoft.com/office/powerpoint/2010/main" val="428290579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0000"/>
                <a:lumMod val="120000"/>
              </a:schemeClr>
            </a:gs>
            <a:gs pos="100000">
              <a:schemeClr val="bg2">
                <a:shade val="98000"/>
                <a:satMod val="120000"/>
                <a:lumMod val="98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0E3B21-171F-493B-B9DA-EB83BFAA70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87669" y="624110"/>
            <a:ext cx="4137059" cy="1280890"/>
          </a:xfrm>
        </p:spPr>
        <p:txBody>
          <a:bodyPr>
            <a:normAutofit/>
          </a:bodyPr>
          <a:lstStyle/>
          <a:p>
            <a:r>
              <a:rPr lang="en-US" sz="3200"/>
              <a:t>Chapter Three – “Directing”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4D57818-D0E4-486E-B2B5-738A10A2C9C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95350" y="2133600"/>
            <a:ext cx="5791200" cy="3777622"/>
          </a:xfrm>
        </p:spPr>
        <p:txBody>
          <a:bodyPr>
            <a:normAutofit/>
          </a:bodyPr>
          <a:lstStyle/>
          <a:p>
            <a:r>
              <a:rPr lang="en-US" sz="2400" dirty="0">
                <a:solidFill>
                  <a:srgbClr val="000000"/>
                </a:solidFill>
              </a:rPr>
              <a:t>This chapter will explore the role of the theater director including the history, and the director’s process.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16C7A7E-0043-4D80-8A31-97E729888B7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02202" y="645106"/>
            <a:ext cx="3831054" cy="52477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505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1">
                <a:tint val="90000"/>
                <a:satMod val="92000"/>
                <a:lumMod val="120000"/>
              </a:schemeClr>
            </a:gs>
            <a:gs pos="100000">
              <a:schemeClr val="bg1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E9D11FD5-487C-4A6B-836F-3831DC830FB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1"/>
            <a:ext cx="12188952" cy="685800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45730BE-CEC7-4147-9425-E4AD87A93862}"/>
              </a:ext>
            </a:extLst>
          </p:cNvPr>
          <p:cNvSpPr txBox="1"/>
          <p:nvPr/>
        </p:nvSpPr>
        <p:spPr>
          <a:xfrm>
            <a:off x="649224" y="645106"/>
            <a:ext cx="3650279" cy="1259894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>
              <a:spcBef>
                <a:spcPct val="0"/>
              </a:spcBef>
              <a:spcAft>
                <a:spcPts val="600"/>
              </a:spcAft>
            </a:pPr>
            <a:r>
              <a:rPr lang="en-US" sz="3600" b="1">
                <a:solidFill>
                  <a:srgbClr val="7A684C"/>
                </a:solidFill>
                <a:latin typeface="+mj-lt"/>
                <a:ea typeface="+mj-ea"/>
                <a:cs typeface="+mj-cs"/>
              </a:rPr>
              <a:t>The Director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9765169-F70D-4841-BE65-62E10CBED8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82880" cy="6858000"/>
          </a:xfrm>
          <a:prstGeom prst="rect">
            <a:avLst/>
          </a:prstGeom>
          <a:solidFill>
            <a:srgbClr val="7A684C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03FB926-9C1D-4505-9C3C-E01DC14D81C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8689" y="1390650"/>
            <a:ext cx="3650279" cy="4045003"/>
          </a:xfrm>
        </p:spPr>
        <p:txBody>
          <a:bodyPr vert="horz" lIns="91440" tIns="45720" rIns="91440" bIns="45720" rtlCol="0">
            <a:normAutofit/>
          </a:bodyPr>
          <a:lstStyle/>
          <a:p>
            <a:pPr>
              <a:buClr>
                <a:srgbClr val="B48C4D"/>
              </a:buClr>
            </a:pPr>
            <a:r>
              <a:rPr lang="en-US" sz="2400" dirty="0"/>
              <a:t>Of all the collaborators who create live theater, the stage director’s contribution may be the least visible and least understood. </a:t>
            </a:r>
          </a:p>
          <a:p>
            <a:pPr>
              <a:buClr>
                <a:srgbClr val="B48C4D"/>
              </a:buClr>
            </a:pPr>
            <a:r>
              <a:rPr lang="en-US" sz="2400" dirty="0"/>
              <a:t>What do you think a theater director does?</a:t>
            </a:r>
          </a:p>
          <a:p>
            <a:pPr>
              <a:buClr>
                <a:srgbClr val="B48C4D"/>
              </a:buClr>
            </a:pP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C5593C6-F59C-4E34-B041-F8B9372265C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19543" y="1006554"/>
            <a:ext cx="6953577" cy="4519825"/>
          </a:xfrm>
          <a:prstGeom prst="rect">
            <a:avLst/>
          </a:prstGeom>
        </p:spPr>
      </p:pic>
      <p:sp>
        <p:nvSpPr>
          <p:cNvPr id="14" name="Freeform 14">
            <a:extLst>
              <a:ext uri="{FF2B5EF4-FFF2-40B4-BE49-F238E27FC236}">
                <a16:creationId xmlns:a16="http://schemas.microsoft.com/office/drawing/2014/main" id="{2A2CC818-8106-45C0-93D5-7051F99F2C8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6061223"/>
            <a:ext cx="1038036" cy="506277"/>
          </a:xfrm>
          <a:custGeom>
            <a:avLst/>
            <a:gdLst>
              <a:gd name="connsiteX0" fmla="*/ 0 w 1038036"/>
              <a:gd name="connsiteY0" fmla="*/ 0 h 506277"/>
              <a:gd name="connsiteX1" fmla="*/ 182880 w 1038036"/>
              <a:gd name="connsiteY1" fmla="*/ 0 h 506277"/>
              <a:gd name="connsiteX2" fmla="*/ 291705 w 1038036"/>
              <a:gd name="connsiteY2" fmla="*/ 0 h 506277"/>
              <a:gd name="connsiteX3" fmla="*/ 291705 w 1038036"/>
              <a:gd name="connsiteY3" fmla="*/ 151 h 506277"/>
              <a:gd name="connsiteX4" fmla="*/ 692049 w 1038036"/>
              <a:gd name="connsiteY4" fmla="*/ 705 h 506277"/>
              <a:gd name="connsiteX5" fmla="*/ 782744 w 1038036"/>
              <a:gd name="connsiteY5" fmla="*/ 705 h 506277"/>
              <a:gd name="connsiteX6" fmla="*/ 797001 w 1038036"/>
              <a:gd name="connsiteY6" fmla="*/ 5473 h 506277"/>
              <a:gd name="connsiteX7" fmla="*/ 801982 w 1038036"/>
              <a:gd name="connsiteY7" fmla="*/ 10242 h 506277"/>
              <a:gd name="connsiteX8" fmla="*/ 1030951 w 1038036"/>
              <a:gd name="connsiteY8" fmla="*/ 239185 h 506277"/>
              <a:gd name="connsiteX9" fmla="*/ 1030951 w 1038036"/>
              <a:gd name="connsiteY9" fmla="*/ 267797 h 506277"/>
              <a:gd name="connsiteX10" fmla="*/ 801982 w 1038036"/>
              <a:gd name="connsiteY10" fmla="*/ 496740 h 506277"/>
              <a:gd name="connsiteX11" fmla="*/ 797001 w 1038036"/>
              <a:gd name="connsiteY11" fmla="*/ 501508 h 506277"/>
              <a:gd name="connsiteX12" fmla="*/ 782744 w 1038036"/>
              <a:gd name="connsiteY12" fmla="*/ 506277 h 506277"/>
              <a:gd name="connsiteX13" fmla="*/ 692049 w 1038036"/>
              <a:gd name="connsiteY13" fmla="*/ 506277 h 506277"/>
              <a:gd name="connsiteX14" fmla="*/ 291705 w 1038036"/>
              <a:gd name="connsiteY14" fmla="*/ 505140 h 506277"/>
              <a:gd name="connsiteX15" fmla="*/ 291705 w 1038036"/>
              <a:gd name="connsiteY15" fmla="*/ 506277 h 506277"/>
              <a:gd name="connsiteX16" fmla="*/ 0 w 1038036"/>
              <a:gd name="connsiteY16" fmla="*/ 506277 h 5062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038036" h="506277">
                <a:moveTo>
                  <a:pt x="0" y="0"/>
                </a:moveTo>
                <a:lnTo>
                  <a:pt x="182880" y="0"/>
                </a:lnTo>
                <a:lnTo>
                  <a:pt x="291705" y="0"/>
                </a:lnTo>
                <a:lnTo>
                  <a:pt x="291705" y="151"/>
                </a:lnTo>
                <a:lnTo>
                  <a:pt x="692049" y="705"/>
                </a:lnTo>
                <a:lnTo>
                  <a:pt x="782744" y="705"/>
                </a:lnTo>
                <a:cubicBezTo>
                  <a:pt x="787553" y="705"/>
                  <a:pt x="792363" y="5473"/>
                  <a:pt x="797001" y="5473"/>
                </a:cubicBezTo>
                <a:cubicBezTo>
                  <a:pt x="797001" y="10242"/>
                  <a:pt x="801982" y="10242"/>
                  <a:pt x="801982" y="10242"/>
                </a:cubicBezTo>
                <a:lnTo>
                  <a:pt x="1030951" y="239185"/>
                </a:lnTo>
                <a:cubicBezTo>
                  <a:pt x="1040398" y="248722"/>
                  <a:pt x="1040398" y="258259"/>
                  <a:pt x="1030951" y="267797"/>
                </a:cubicBezTo>
                <a:lnTo>
                  <a:pt x="801982" y="496740"/>
                </a:lnTo>
                <a:cubicBezTo>
                  <a:pt x="800436" y="498363"/>
                  <a:pt x="798547" y="499885"/>
                  <a:pt x="797001" y="501508"/>
                </a:cubicBezTo>
                <a:cubicBezTo>
                  <a:pt x="792363" y="506277"/>
                  <a:pt x="787553" y="506277"/>
                  <a:pt x="782744" y="506277"/>
                </a:cubicBezTo>
                <a:lnTo>
                  <a:pt x="692049" y="506277"/>
                </a:lnTo>
                <a:lnTo>
                  <a:pt x="291705" y="505140"/>
                </a:lnTo>
                <a:lnTo>
                  <a:pt x="291705" y="506277"/>
                </a:lnTo>
                <a:lnTo>
                  <a:pt x="0" y="506277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64429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1CB11A5-8E29-43D6-AC97-2FACC86423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66900" y="790575"/>
            <a:ext cx="9829800" cy="49911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 Light" panose="020F0302020204030204" pitchFamily="34" charset="0"/>
                <a:cs typeface="Calibri Light" panose="020F0302020204030204" pitchFamily="34" charset="0"/>
              </a:rPr>
              <a:t>The Director is the “Captain” of the collaborative team,</a:t>
            </a:r>
          </a:p>
          <a:p>
            <a:pPr lvl="1"/>
            <a:r>
              <a:rPr lang="en-US" sz="2800" dirty="0">
                <a:latin typeface="Calibri Light" panose="020F0302020204030204" pitchFamily="34" charset="0"/>
                <a:cs typeface="Calibri Light" panose="020F0302020204030204" pitchFamily="34" charset="0"/>
              </a:rPr>
              <a:t>Responsible for all artistic aspects of the production. </a:t>
            </a:r>
          </a:p>
          <a:p>
            <a:r>
              <a:rPr lang="en-U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They provide a unified artistic vision of what the world of the production will be.</a:t>
            </a:r>
          </a:p>
          <a:p>
            <a:pPr lvl="1"/>
            <a:r>
              <a:rPr lang="en-US" sz="2800" dirty="0">
                <a:latin typeface="Calibri Light" panose="020F0302020204030204" pitchFamily="34" charset="0"/>
                <a:cs typeface="Calibri Light" panose="020F0302020204030204" pitchFamily="34" charset="0"/>
              </a:rPr>
              <a:t>The Director can be considered the </a:t>
            </a:r>
            <a:r>
              <a:rPr lang="en-US" sz="2800" i="1" dirty="0">
                <a:latin typeface="Calibri Light" panose="020F0302020204030204" pitchFamily="34" charset="0"/>
                <a:cs typeface="Calibri Light" panose="020F0302020204030204" pitchFamily="34" charset="0"/>
              </a:rPr>
              <a:t>author </a:t>
            </a:r>
            <a:r>
              <a:rPr lang="en-US" sz="2800" dirty="0">
                <a:latin typeface="Calibri Light" panose="020F0302020204030204" pitchFamily="34" charset="0"/>
                <a:cs typeface="Calibri Light" panose="020F0302020204030204" pitchFamily="34" charset="0"/>
              </a:rPr>
              <a:t>of the production. </a:t>
            </a:r>
          </a:p>
          <a:p>
            <a:r>
              <a:rPr lang="en-U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The </a:t>
            </a:r>
            <a:r>
              <a:rPr lang="en-US" sz="3200" i="1" dirty="0">
                <a:latin typeface="Calibri Light" panose="020F0302020204030204" pitchFamily="34" charset="0"/>
                <a:cs typeface="Calibri Light" panose="020F0302020204030204" pitchFamily="34" charset="0"/>
              </a:rPr>
              <a:t>Collaborate Director </a:t>
            </a:r>
            <a:r>
              <a:rPr lang="en-U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leads, coaches, encourages , and mentors, but trusts and respects the artistic processes of each of the teammates. </a:t>
            </a:r>
          </a:p>
        </p:txBody>
      </p:sp>
    </p:spTree>
    <p:extLst>
      <p:ext uri="{BB962C8B-B14F-4D97-AF65-F5344CB8AC3E}">
        <p14:creationId xmlns:p14="http://schemas.microsoft.com/office/powerpoint/2010/main" val="37330816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1">
                <a:tint val="90000"/>
                <a:satMod val="92000"/>
                <a:lumMod val="120000"/>
              </a:schemeClr>
            </a:gs>
            <a:gs pos="100000">
              <a:schemeClr val="bg1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54" name="Rectangle 46">
            <a:extLst>
              <a:ext uri="{FF2B5EF4-FFF2-40B4-BE49-F238E27FC236}">
                <a16:creationId xmlns:a16="http://schemas.microsoft.com/office/drawing/2014/main" id="{C6C6603D-F559-4CD2-92AB-1C1608E3709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7620" y="0"/>
            <a:ext cx="12207240" cy="685800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E1E8771-129E-478C-BCBD-1BEA56F42F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83096" y="624110"/>
            <a:ext cx="5021516" cy="1280890"/>
          </a:xfrm>
        </p:spPr>
        <p:txBody>
          <a:bodyPr>
            <a:normAutofit/>
          </a:bodyPr>
          <a:lstStyle/>
          <a:p>
            <a:r>
              <a:rPr lang="en-US" b="1" dirty="0">
                <a:solidFill>
                  <a:srgbClr val="6F4E4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 Light" panose="020F0302020204030204" pitchFamily="34" charset="0"/>
                <a:cs typeface="Calibri Light" panose="020F0302020204030204" pitchFamily="34" charset="0"/>
              </a:rPr>
              <a:t>The Development of the Modern Director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E17E75C-8637-4CA9-B78E-D93B90BF8FB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9653" r="3" b="19656"/>
          <a:stretch/>
        </p:blipFill>
        <p:spPr>
          <a:xfrm>
            <a:off x="-2650" y="10"/>
            <a:ext cx="4646985" cy="3428990"/>
          </a:xfrm>
          <a:prstGeom prst="rect">
            <a:avLst/>
          </a:prstGeom>
        </p:spPr>
      </p:pic>
      <p:sp>
        <p:nvSpPr>
          <p:cNvPr id="55" name="Rectangle 48">
            <a:extLst>
              <a:ext uri="{FF2B5EF4-FFF2-40B4-BE49-F238E27FC236}">
                <a16:creationId xmlns:a16="http://schemas.microsoft.com/office/drawing/2014/main" id="{027C296A-0617-4D21-AF6B-358A10ABDA6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645704" y="0"/>
            <a:ext cx="182880" cy="6858000"/>
          </a:xfrm>
          <a:prstGeom prst="rect">
            <a:avLst/>
          </a:prstGeom>
          <a:solidFill>
            <a:srgbClr val="6F4E4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56" name="Freeform 11">
            <a:extLst>
              <a:ext uri="{FF2B5EF4-FFF2-40B4-BE49-F238E27FC236}">
                <a16:creationId xmlns:a16="http://schemas.microsoft.com/office/drawing/2014/main" id="{4D8B6B03-4DCB-4178-B843-7DCD120398D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flipV="1">
            <a:off x="4645704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4F4002A-B33E-4452-83BF-0D609FF6DB4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3209" r="2" b="38460"/>
          <a:stretch/>
        </p:blipFill>
        <p:spPr>
          <a:xfrm>
            <a:off x="-1552" y="3429000"/>
            <a:ext cx="4646985" cy="3429000"/>
          </a:xfrm>
          <a:prstGeom prst="rect">
            <a:avLst/>
          </a:prstGeom>
        </p:spPr>
      </p:pic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9BDA9979-0841-4105-9C70-00F46A1C427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  <a:endCxn id="33" idx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-16934" y="3429000"/>
            <a:ext cx="4662638" cy="0"/>
          </a:xfrm>
          <a:prstGeom prst="line">
            <a:avLst/>
          </a:prstGeom>
          <a:ln w="50800">
            <a:solidFill>
              <a:srgbClr val="6F4E4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ADCC6D6-9260-4406-9514-0AE8D0A2AE9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38191" y="2133600"/>
            <a:ext cx="5066419" cy="4610100"/>
          </a:xfrm>
        </p:spPr>
        <p:txBody>
          <a:bodyPr>
            <a:normAutofit fontScale="92500" lnSpcReduction="20000"/>
          </a:bodyPr>
          <a:lstStyle/>
          <a:p>
            <a:pPr>
              <a:buClr>
                <a:srgbClr val="B79154"/>
              </a:buClr>
            </a:pPr>
            <a:r>
              <a:rPr lang="en-US" sz="2800" dirty="0">
                <a:latin typeface="Calibri Light" panose="020F0302020204030204" pitchFamily="34" charset="0"/>
                <a:cs typeface="Calibri Light" panose="020F0302020204030204" pitchFamily="34" charset="0"/>
              </a:rPr>
              <a:t>Directing as a completely separate function is a relatively recent development in the history of theatre. </a:t>
            </a:r>
          </a:p>
          <a:p>
            <a:pPr lvl="1">
              <a:buClr>
                <a:srgbClr val="B79154"/>
              </a:buClr>
            </a:pPr>
            <a:r>
              <a:rPr lang="en-US" sz="2800" dirty="0">
                <a:latin typeface="Calibri Light" panose="020F0302020204030204" pitchFamily="34" charset="0"/>
                <a:cs typeface="Calibri Light" panose="020F0302020204030204" pitchFamily="34" charset="0"/>
              </a:rPr>
              <a:t>Georg II, the Duke of Saxe-Meiningen(1826-1914)</a:t>
            </a:r>
          </a:p>
          <a:p>
            <a:pPr lvl="1">
              <a:buClr>
                <a:srgbClr val="B79154"/>
              </a:buClr>
            </a:pPr>
            <a:r>
              <a:rPr lang="en-US" sz="2800" dirty="0">
                <a:latin typeface="Calibri Light" panose="020F0302020204030204" pitchFamily="34" charset="0"/>
                <a:cs typeface="Calibri Light" panose="020F0302020204030204" pitchFamily="34" charset="0"/>
              </a:rPr>
              <a:t>Most important, create a stage picture</a:t>
            </a:r>
          </a:p>
          <a:p>
            <a:pPr lvl="1">
              <a:buClr>
                <a:srgbClr val="B79154"/>
              </a:buClr>
            </a:pPr>
            <a:r>
              <a:rPr lang="en-US" sz="2800" dirty="0">
                <a:latin typeface="Calibri Light" panose="020F0302020204030204" pitchFamily="34" charset="0"/>
                <a:cs typeface="Calibri Light" panose="020F0302020204030204" pitchFamily="34" charset="0"/>
              </a:rPr>
              <a:t>Mise </a:t>
            </a:r>
            <a:r>
              <a:rPr lang="en-US" sz="28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en</a:t>
            </a:r>
            <a:r>
              <a:rPr lang="en-US" sz="2800" dirty="0">
                <a:latin typeface="Calibri Light" panose="020F0302020204030204" pitchFamily="34" charset="0"/>
                <a:cs typeface="Calibri Light" panose="020F0302020204030204" pitchFamily="34" charset="0"/>
              </a:rPr>
              <a:t> Scene – historical exactness ‘</a:t>
            </a:r>
          </a:p>
          <a:p>
            <a:pPr lvl="2">
              <a:buClr>
                <a:srgbClr val="B79154"/>
              </a:buClr>
            </a:pPr>
            <a:r>
              <a:rPr lang="en-US" sz="2600" dirty="0">
                <a:latin typeface="Calibri Light" panose="020F0302020204030204" pitchFamily="34" charset="0"/>
                <a:cs typeface="Calibri Light" panose="020F0302020204030204" pitchFamily="34" charset="0"/>
              </a:rPr>
              <a:t>Create the illusion of everyday life…</a:t>
            </a:r>
          </a:p>
          <a:p>
            <a:pPr marL="457200" lvl="1" indent="0">
              <a:buClr>
                <a:srgbClr val="B79154"/>
              </a:buClr>
              <a:buNone/>
            </a:pP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2029877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DFBD63-6AD2-42C7-A182-07B0525D6E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14501" y="590550"/>
            <a:ext cx="10113962" cy="1280890"/>
          </a:xfrm>
        </p:spPr>
        <p:txBody>
          <a:bodyPr/>
          <a:lstStyle/>
          <a:p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Development of the Modern Director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2D3CA42-3548-429B-9495-0D15E6553A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28875" y="1414240"/>
            <a:ext cx="9105900" cy="4929410"/>
          </a:xfrm>
        </p:spPr>
        <p:txBody>
          <a:bodyPr>
            <a:normAutofit/>
          </a:bodyPr>
          <a:lstStyle/>
          <a:p>
            <a:r>
              <a:rPr lang="en-US" sz="2400" dirty="0"/>
              <a:t>Emergence of the modern theatre Director with the </a:t>
            </a:r>
            <a:r>
              <a:rPr lang="en-US" sz="2400" i="1" dirty="0"/>
              <a:t>rise of Realism</a:t>
            </a:r>
            <a:r>
              <a:rPr lang="en-US" sz="2400" dirty="0"/>
              <a:t> in the late Nineteenth Century. </a:t>
            </a:r>
          </a:p>
          <a:p>
            <a:r>
              <a:rPr lang="en-US" sz="2400" dirty="0"/>
              <a:t>In the late Nineteenth Century, Social changes blasted conventions and inspired big changes in art, including Theater. </a:t>
            </a:r>
          </a:p>
          <a:p>
            <a:pPr lvl="1"/>
            <a:r>
              <a:rPr lang="en-US" sz="2400" dirty="0"/>
              <a:t>The first great dramatists of this time were Norwegian Henrik Ibsen and Russian Anton Chekhov. </a:t>
            </a:r>
          </a:p>
          <a:p>
            <a:pPr lvl="1"/>
            <a:r>
              <a:rPr lang="en-US" sz="2400" dirty="0"/>
              <a:t>Konstantin Stanislavski put the actor’s truthfulness at the center of his theatrical practices. </a:t>
            </a:r>
          </a:p>
          <a:p>
            <a:pPr lvl="2"/>
            <a:r>
              <a:rPr lang="en-US" sz="2000" dirty="0"/>
              <a:t>He and other directors of realistic drama understood the importance of detail, specificity and the absence of false notes on the stage. </a:t>
            </a:r>
          </a:p>
        </p:txBody>
      </p:sp>
    </p:spTree>
    <p:extLst>
      <p:ext uri="{BB962C8B-B14F-4D97-AF65-F5344CB8AC3E}">
        <p14:creationId xmlns:p14="http://schemas.microsoft.com/office/powerpoint/2010/main" val="157051075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1">
                <a:tint val="90000"/>
                <a:satMod val="92000"/>
                <a:lumMod val="120000"/>
              </a:schemeClr>
            </a:gs>
            <a:gs pos="100000">
              <a:schemeClr val="bg1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2B258D2B-6AC3-4B3A-A87C-FD7E6517826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7620" y="-1"/>
            <a:ext cx="12207240" cy="685800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6C18A5C-88A9-4AE3-8BD8-AC72B039BD3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0303" r="21988" b="-1"/>
          <a:stretch/>
        </p:blipFill>
        <p:spPr>
          <a:xfrm>
            <a:off x="1" y="10"/>
            <a:ext cx="7574440" cy="6857990"/>
          </a:xfrm>
          <a:prstGeom prst="rect">
            <a:avLst/>
          </a:prstGeom>
        </p:spPr>
      </p:pic>
      <p:sp>
        <p:nvSpPr>
          <p:cNvPr id="12" name="Freeform 5">
            <a:extLst>
              <a:ext uri="{FF2B5EF4-FFF2-40B4-BE49-F238E27FC236}">
                <a16:creationId xmlns:a16="http://schemas.microsoft.com/office/drawing/2014/main" id="{8D55DD8B-9BF9-4B91-A22D-2D3F2AEFF18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White">
          <a:xfrm>
            <a:off x="1" y="659027"/>
            <a:ext cx="9042690" cy="1035152"/>
          </a:xfrm>
          <a:custGeom>
            <a:avLst/>
            <a:gdLst>
              <a:gd name="T0" fmla="*/ 1900 w 1902"/>
              <a:gd name="T1" fmla="*/ 77 h 163"/>
              <a:gd name="T2" fmla="*/ 1826 w 1902"/>
              <a:gd name="T3" fmla="*/ 3 h 163"/>
              <a:gd name="T4" fmla="*/ 1825 w 1902"/>
              <a:gd name="T5" fmla="*/ 2 h 163"/>
              <a:gd name="T6" fmla="*/ 1819 w 1902"/>
              <a:gd name="T7" fmla="*/ 0 h 163"/>
              <a:gd name="T8" fmla="*/ 1363 w 1902"/>
              <a:gd name="T9" fmla="*/ 0 h 163"/>
              <a:gd name="T10" fmla="*/ 1348 w 1902"/>
              <a:gd name="T11" fmla="*/ 0 h 163"/>
              <a:gd name="T12" fmla="*/ 1225 w 1902"/>
              <a:gd name="T13" fmla="*/ 0 h 163"/>
              <a:gd name="T14" fmla="*/ 1033 w 1902"/>
              <a:gd name="T15" fmla="*/ 0 h 163"/>
              <a:gd name="T16" fmla="*/ 892 w 1902"/>
              <a:gd name="T17" fmla="*/ 0 h 163"/>
              <a:gd name="T18" fmla="*/ 786 w 1902"/>
              <a:gd name="T19" fmla="*/ 0 h 163"/>
              <a:gd name="T20" fmla="*/ 577 w 1902"/>
              <a:gd name="T21" fmla="*/ 0 h 163"/>
              <a:gd name="T22" fmla="*/ 562 w 1902"/>
              <a:gd name="T23" fmla="*/ 0 h 163"/>
              <a:gd name="T24" fmla="*/ 439 w 1902"/>
              <a:gd name="T25" fmla="*/ 0 h 163"/>
              <a:gd name="T26" fmla="*/ 106 w 1902"/>
              <a:gd name="T27" fmla="*/ 0 h 163"/>
              <a:gd name="T28" fmla="*/ 0 w 1902"/>
              <a:gd name="T29" fmla="*/ 0 h 163"/>
              <a:gd name="T30" fmla="*/ 0 w 1902"/>
              <a:gd name="T31" fmla="*/ 163 h 163"/>
              <a:gd name="T32" fmla="*/ 106 w 1902"/>
              <a:gd name="T33" fmla="*/ 163 h 163"/>
              <a:gd name="T34" fmla="*/ 439 w 1902"/>
              <a:gd name="T35" fmla="*/ 163 h 163"/>
              <a:gd name="T36" fmla="*/ 562 w 1902"/>
              <a:gd name="T37" fmla="*/ 163 h 163"/>
              <a:gd name="T38" fmla="*/ 577 w 1902"/>
              <a:gd name="T39" fmla="*/ 163 h 163"/>
              <a:gd name="T40" fmla="*/ 786 w 1902"/>
              <a:gd name="T41" fmla="*/ 163 h 163"/>
              <a:gd name="T42" fmla="*/ 892 w 1902"/>
              <a:gd name="T43" fmla="*/ 163 h 163"/>
              <a:gd name="T44" fmla="*/ 1033 w 1902"/>
              <a:gd name="T45" fmla="*/ 163 h 163"/>
              <a:gd name="T46" fmla="*/ 1225 w 1902"/>
              <a:gd name="T47" fmla="*/ 163 h 163"/>
              <a:gd name="T48" fmla="*/ 1348 w 1902"/>
              <a:gd name="T49" fmla="*/ 163 h 163"/>
              <a:gd name="T50" fmla="*/ 1363 w 1902"/>
              <a:gd name="T51" fmla="*/ 163 h 163"/>
              <a:gd name="T52" fmla="*/ 1819 w 1902"/>
              <a:gd name="T53" fmla="*/ 163 h 163"/>
              <a:gd name="T54" fmla="*/ 1825 w 1902"/>
              <a:gd name="T55" fmla="*/ 161 h 163"/>
              <a:gd name="T56" fmla="*/ 1826 w 1902"/>
              <a:gd name="T57" fmla="*/ 160 h 163"/>
              <a:gd name="T58" fmla="*/ 1900 w 1902"/>
              <a:gd name="T59" fmla="*/ 86 h 163"/>
              <a:gd name="T60" fmla="*/ 1900 w 1902"/>
              <a:gd name="T61" fmla="*/ 77 h 1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1902" h="163">
                <a:moveTo>
                  <a:pt x="1900" y="77"/>
                </a:moveTo>
                <a:cubicBezTo>
                  <a:pt x="1826" y="3"/>
                  <a:pt x="1826" y="3"/>
                  <a:pt x="1826" y="3"/>
                </a:cubicBezTo>
                <a:cubicBezTo>
                  <a:pt x="1825" y="2"/>
                  <a:pt x="1825" y="2"/>
                  <a:pt x="1825" y="2"/>
                </a:cubicBezTo>
                <a:cubicBezTo>
                  <a:pt x="1823" y="1"/>
                  <a:pt x="1821" y="0"/>
                  <a:pt x="1819" y="0"/>
                </a:cubicBezTo>
                <a:cubicBezTo>
                  <a:pt x="1363" y="0"/>
                  <a:pt x="1363" y="0"/>
                  <a:pt x="1363" y="0"/>
                </a:cubicBezTo>
                <a:cubicBezTo>
                  <a:pt x="1348" y="0"/>
                  <a:pt x="1348" y="0"/>
                  <a:pt x="1348" y="0"/>
                </a:cubicBezTo>
                <a:cubicBezTo>
                  <a:pt x="1225" y="0"/>
                  <a:pt x="1225" y="0"/>
                  <a:pt x="1225" y="0"/>
                </a:cubicBezTo>
                <a:cubicBezTo>
                  <a:pt x="1033" y="0"/>
                  <a:pt x="1033" y="0"/>
                  <a:pt x="1033" y="0"/>
                </a:cubicBezTo>
                <a:cubicBezTo>
                  <a:pt x="892" y="0"/>
                  <a:pt x="892" y="0"/>
                  <a:pt x="892" y="0"/>
                </a:cubicBezTo>
                <a:cubicBezTo>
                  <a:pt x="786" y="0"/>
                  <a:pt x="786" y="0"/>
                  <a:pt x="786" y="0"/>
                </a:cubicBezTo>
                <a:cubicBezTo>
                  <a:pt x="577" y="0"/>
                  <a:pt x="577" y="0"/>
                  <a:pt x="577" y="0"/>
                </a:cubicBezTo>
                <a:cubicBezTo>
                  <a:pt x="562" y="0"/>
                  <a:pt x="562" y="0"/>
                  <a:pt x="562" y="0"/>
                </a:cubicBezTo>
                <a:cubicBezTo>
                  <a:pt x="439" y="0"/>
                  <a:pt x="439" y="0"/>
                  <a:pt x="439" y="0"/>
                </a:cubicBezTo>
                <a:cubicBezTo>
                  <a:pt x="106" y="0"/>
                  <a:pt x="106" y="0"/>
                  <a:pt x="106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3"/>
                  <a:pt x="0" y="163"/>
                  <a:pt x="0" y="163"/>
                </a:cubicBezTo>
                <a:cubicBezTo>
                  <a:pt x="106" y="163"/>
                  <a:pt x="106" y="163"/>
                  <a:pt x="106" y="163"/>
                </a:cubicBezTo>
                <a:cubicBezTo>
                  <a:pt x="439" y="163"/>
                  <a:pt x="439" y="163"/>
                  <a:pt x="439" y="163"/>
                </a:cubicBezTo>
                <a:cubicBezTo>
                  <a:pt x="562" y="163"/>
                  <a:pt x="562" y="163"/>
                  <a:pt x="562" y="163"/>
                </a:cubicBezTo>
                <a:cubicBezTo>
                  <a:pt x="577" y="163"/>
                  <a:pt x="577" y="163"/>
                  <a:pt x="577" y="163"/>
                </a:cubicBezTo>
                <a:cubicBezTo>
                  <a:pt x="786" y="163"/>
                  <a:pt x="786" y="163"/>
                  <a:pt x="786" y="163"/>
                </a:cubicBezTo>
                <a:cubicBezTo>
                  <a:pt x="892" y="163"/>
                  <a:pt x="892" y="163"/>
                  <a:pt x="892" y="163"/>
                </a:cubicBezTo>
                <a:cubicBezTo>
                  <a:pt x="1033" y="163"/>
                  <a:pt x="1033" y="163"/>
                  <a:pt x="1033" y="163"/>
                </a:cubicBezTo>
                <a:cubicBezTo>
                  <a:pt x="1225" y="163"/>
                  <a:pt x="1225" y="163"/>
                  <a:pt x="1225" y="163"/>
                </a:cubicBezTo>
                <a:cubicBezTo>
                  <a:pt x="1348" y="163"/>
                  <a:pt x="1348" y="163"/>
                  <a:pt x="1348" y="163"/>
                </a:cubicBezTo>
                <a:cubicBezTo>
                  <a:pt x="1363" y="163"/>
                  <a:pt x="1363" y="163"/>
                  <a:pt x="1363" y="163"/>
                </a:cubicBezTo>
                <a:cubicBezTo>
                  <a:pt x="1819" y="163"/>
                  <a:pt x="1819" y="163"/>
                  <a:pt x="1819" y="163"/>
                </a:cubicBezTo>
                <a:cubicBezTo>
                  <a:pt x="1821" y="163"/>
                  <a:pt x="1823" y="162"/>
                  <a:pt x="1825" y="161"/>
                </a:cubicBezTo>
                <a:cubicBezTo>
                  <a:pt x="1825" y="160"/>
                  <a:pt x="1825" y="160"/>
                  <a:pt x="1826" y="160"/>
                </a:cubicBezTo>
                <a:cubicBezTo>
                  <a:pt x="1900" y="86"/>
                  <a:pt x="1900" y="86"/>
                  <a:pt x="1900" y="86"/>
                </a:cubicBezTo>
                <a:cubicBezTo>
                  <a:pt x="1902" y="83"/>
                  <a:pt x="1902" y="79"/>
                  <a:pt x="1900" y="7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FD383AA-2013-4CF7-A533-9036597EF6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1867" y="787400"/>
            <a:ext cx="7145866" cy="778933"/>
          </a:xfrm>
        </p:spPr>
        <p:txBody>
          <a:bodyPr anchor="ctr">
            <a:normAutofit/>
          </a:bodyPr>
          <a:lstStyle/>
          <a:p>
            <a:pPr>
              <a:lnSpc>
                <a:spcPct val="90000"/>
              </a:lnSpc>
            </a:pPr>
            <a:r>
              <a:rPr lang="en-US" sz="2700">
                <a:solidFill>
                  <a:srgbClr val="FEFFFF"/>
                </a:solidFill>
              </a:rPr>
              <a:t>The Director and the Script: A Continuum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0615E2-007F-4E34-B918-870C7426EE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848762" y="1909717"/>
            <a:ext cx="4267038" cy="4052933"/>
          </a:xfrm>
        </p:spPr>
        <p:txBody>
          <a:bodyPr>
            <a:normAutofit/>
          </a:bodyPr>
          <a:lstStyle/>
          <a:p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It is the primary function of the modern director to interpret the script and to develop an artistic vision or production concept. </a:t>
            </a:r>
          </a:p>
          <a:p>
            <a:r>
              <a:rPr lang="en-US" sz="2400" i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The translator approach </a:t>
            </a:r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is probably the most common in today’s theatre. </a:t>
            </a:r>
          </a:p>
          <a:p>
            <a:endParaRPr lang="en-US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063015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0000"/>
                <a:lumMod val="120000"/>
              </a:schemeClr>
            </a:gs>
            <a:gs pos="100000">
              <a:schemeClr val="bg2">
                <a:shade val="98000"/>
                <a:satMod val="120000"/>
                <a:lumMod val="98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D6BCF0-30B3-4E89-99C0-5E6ED6C8D1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87669" y="624110"/>
            <a:ext cx="6132356" cy="1280890"/>
          </a:xfrm>
        </p:spPr>
        <p:txBody>
          <a:bodyPr>
            <a:normAutofit/>
          </a:bodyPr>
          <a:lstStyle/>
          <a:p>
            <a:r>
              <a:rPr lang="en-US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 Process for Directing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646AA42-6CA2-473A-BBEA-C78719DB676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-222671" y="1978659"/>
            <a:ext cx="6318671" cy="5603241"/>
          </a:xfrm>
        </p:spPr>
        <p:txBody>
          <a:bodyPr>
            <a:normAutofit/>
          </a:bodyPr>
          <a:lstStyle/>
          <a:p>
            <a:pPr lvl="1"/>
            <a:r>
              <a:rPr lang="en-US" sz="2400" b="1" dirty="0">
                <a:solidFill>
                  <a:srgbClr val="000000"/>
                </a:solidFill>
              </a:rPr>
              <a:t>Analyzing and Interpreting the Play:</a:t>
            </a:r>
          </a:p>
          <a:p>
            <a:pPr lvl="2"/>
            <a:r>
              <a:rPr lang="en-US" sz="2400" dirty="0">
                <a:solidFill>
                  <a:srgbClr val="000000"/>
                </a:solidFill>
              </a:rPr>
              <a:t>Early </a:t>
            </a:r>
            <a:r>
              <a:rPr lang="en-US" sz="2400" i="1" dirty="0">
                <a:solidFill>
                  <a:srgbClr val="000000"/>
                </a:solidFill>
              </a:rPr>
              <a:t>design meetings </a:t>
            </a:r>
            <a:r>
              <a:rPr lang="en-US" sz="2400" dirty="0">
                <a:solidFill>
                  <a:srgbClr val="000000"/>
                </a:solidFill>
              </a:rPr>
              <a:t>to discuss the play are needed. </a:t>
            </a:r>
          </a:p>
          <a:p>
            <a:pPr lvl="2"/>
            <a:r>
              <a:rPr lang="en-US" sz="2400" dirty="0">
                <a:solidFill>
                  <a:srgbClr val="000000"/>
                </a:solidFill>
              </a:rPr>
              <a:t>All of the </a:t>
            </a:r>
            <a:r>
              <a:rPr lang="en-US" sz="2400" i="1" dirty="0">
                <a:solidFill>
                  <a:srgbClr val="000000"/>
                </a:solidFill>
              </a:rPr>
              <a:t>collaborators </a:t>
            </a:r>
            <a:r>
              <a:rPr lang="en-US" sz="2400" dirty="0">
                <a:solidFill>
                  <a:srgbClr val="000000"/>
                </a:solidFill>
              </a:rPr>
              <a:t>must engage in a close analysis of the script.</a:t>
            </a:r>
          </a:p>
          <a:p>
            <a:pPr lvl="2"/>
            <a:r>
              <a:rPr lang="en-US" sz="2400" dirty="0">
                <a:solidFill>
                  <a:srgbClr val="000000"/>
                </a:solidFill>
              </a:rPr>
              <a:t>This </a:t>
            </a:r>
            <a:r>
              <a:rPr lang="en-US" sz="2400" i="1" dirty="0">
                <a:solidFill>
                  <a:srgbClr val="000000"/>
                </a:solidFill>
              </a:rPr>
              <a:t>discussion</a:t>
            </a:r>
            <a:r>
              <a:rPr lang="en-US" sz="2400" dirty="0">
                <a:solidFill>
                  <a:srgbClr val="000000"/>
                </a:solidFill>
              </a:rPr>
              <a:t> covers the play’s genre, mood and style</a:t>
            </a:r>
            <a:r>
              <a:rPr lang="en-US" sz="2000" dirty="0">
                <a:solidFill>
                  <a:srgbClr val="000000"/>
                </a:solidFill>
              </a:rPr>
              <a:t>. 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2D9DD62-54AD-41B8-9FAE-9FC3D9F4EA2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40348" y="1368557"/>
            <a:ext cx="5451627" cy="35844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621448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1">
                <a:tint val="90000"/>
                <a:satMod val="92000"/>
                <a:lumMod val="120000"/>
              </a:schemeClr>
            </a:gs>
            <a:gs pos="100000">
              <a:schemeClr val="bg1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A45303F1-AF94-4311-B5EF-A9C5F6D18D9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1"/>
            <a:ext cx="12188952" cy="685800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6D05C6D-B936-4416-B63E-433F4EAB78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9224" y="645106"/>
            <a:ext cx="6574536" cy="1259894"/>
          </a:xfrm>
        </p:spPr>
        <p:txBody>
          <a:bodyPr>
            <a:normAutofit/>
          </a:bodyPr>
          <a:lstStyle/>
          <a:p>
            <a:r>
              <a:rPr lang="en-US"/>
              <a:t>A Process for Directing</a:t>
            </a:r>
            <a:endParaRPr lang="en-US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11310D98-E16D-4AA1-8834-28F2202C0CC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DC903E0-6411-4CC3-9A2A-E631F7DAC98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0896" y="1362076"/>
            <a:ext cx="7251192" cy="4850818"/>
          </a:xfrm>
        </p:spPr>
        <p:txBody>
          <a:bodyPr>
            <a:normAutofit/>
          </a:bodyPr>
          <a:lstStyle/>
          <a:p>
            <a:r>
              <a:rPr lang="en-US" sz="2800" b="1" dirty="0"/>
              <a:t>The Production Concept:</a:t>
            </a:r>
          </a:p>
          <a:p>
            <a:pPr lvl="1"/>
            <a:r>
              <a:rPr lang="en-US" sz="2400" dirty="0"/>
              <a:t>The concept is often articulated in terms of an </a:t>
            </a:r>
            <a:r>
              <a:rPr lang="en-US" sz="2400" i="1" dirty="0"/>
              <a:t>overriding metaphor</a:t>
            </a:r>
            <a:r>
              <a:rPr lang="en-US" sz="2400" dirty="0"/>
              <a:t>. </a:t>
            </a:r>
          </a:p>
          <a:p>
            <a:pPr lvl="1"/>
            <a:r>
              <a:rPr lang="en-US" sz="2400" dirty="0"/>
              <a:t>However the concept is expressed, it needs to be </a:t>
            </a:r>
            <a:r>
              <a:rPr lang="en-US" sz="2400" i="1" dirty="0"/>
              <a:t>vivid</a:t>
            </a:r>
            <a:r>
              <a:rPr lang="en-US" sz="2400" dirty="0"/>
              <a:t>, </a:t>
            </a:r>
            <a:r>
              <a:rPr lang="en-US" sz="2400" i="1" dirty="0"/>
              <a:t>motivating</a:t>
            </a:r>
            <a:r>
              <a:rPr lang="en-US" sz="2400" dirty="0"/>
              <a:t> and </a:t>
            </a:r>
            <a:r>
              <a:rPr lang="en-US" sz="2400" i="1" dirty="0"/>
              <a:t>clear</a:t>
            </a:r>
            <a:r>
              <a:rPr lang="en-US" sz="2400" dirty="0"/>
              <a:t> enough to put the whole team on the same page. </a:t>
            </a:r>
          </a:p>
          <a:p>
            <a:pPr lvl="1"/>
            <a:r>
              <a:rPr lang="en-US" sz="2400" dirty="0"/>
              <a:t>The concept statement should also </a:t>
            </a:r>
            <a:r>
              <a:rPr lang="en-US" sz="2400" i="1" dirty="0"/>
              <a:t>communicate the director’s approach </a:t>
            </a:r>
            <a:r>
              <a:rPr lang="en-US" sz="2400" dirty="0"/>
              <a:t>and determine the </a:t>
            </a:r>
            <a:r>
              <a:rPr lang="en-US" sz="2400" i="1" dirty="0"/>
              <a:t>time</a:t>
            </a:r>
            <a:r>
              <a:rPr lang="en-US" sz="2400" dirty="0"/>
              <a:t> and </a:t>
            </a:r>
            <a:r>
              <a:rPr lang="en-US" sz="2400" i="1" dirty="0"/>
              <a:t>place</a:t>
            </a:r>
            <a:r>
              <a:rPr lang="en-US" sz="2400" dirty="0"/>
              <a:t> of the </a:t>
            </a:r>
            <a:r>
              <a:rPr lang="en-US" sz="2400" i="1" dirty="0"/>
              <a:t>action</a:t>
            </a:r>
            <a:r>
              <a:rPr lang="en-US" sz="2400" dirty="0"/>
              <a:t>.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CA41562-A47D-4FFA-AF88-24112018C64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62088" y="1513642"/>
            <a:ext cx="3981455" cy="3510674"/>
          </a:xfrm>
          <a:prstGeom prst="rect">
            <a:avLst/>
          </a:prstGeom>
        </p:spPr>
      </p:pic>
      <p:sp>
        <p:nvSpPr>
          <p:cNvPr id="14" name="Freeform 10">
            <a:extLst>
              <a:ext uri="{FF2B5EF4-FFF2-40B4-BE49-F238E27FC236}">
                <a16:creationId xmlns:a16="http://schemas.microsoft.com/office/drawing/2014/main" id="{5B65E675-687B-4B31-9CB4-880C4620538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6061223"/>
            <a:ext cx="1038036" cy="506277"/>
          </a:xfrm>
          <a:custGeom>
            <a:avLst/>
            <a:gdLst>
              <a:gd name="connsiteX0" fmla="*/ 0 w 1038036"/>
              <a:gd name="connsiteY0" fmla="*/ 0 h 506277"/>
              <a:gd name="connsiteX1" fmla="*/ 182880 w 1038036"/>
              <a:gd name="connsiteY1" fmla="*/ 0 h 506277"/>
              <a:gd name="connsiteX2" fmla="*/ 291705 w 1038036"/>
              <a:gd name="connsiteY2" fmla="*/ 0 h 506277"/>
              <a:gd name="connsiteX3" fmla="*/ 291705 w 1038036"/>
              <a:gd name="connsiteY3" fmla="*/ 151 h 506277"/>
              <a:gd name="connsiteX4" fmla="*/ 692049 w 1038036"/>
              <a:gd name="connsiteY4" fmla="*/ 705 h 506277"/>
              <a:gd name="connsiteX5" fmla="*/ 782744 w 1038036"/>
              <a:gd name="connsiteY5" fmla="*/ 705 h 506277"/>
              <a:gd name="connsiteX6" fmla="*/ 797001 w 1038036"/>
              <a:gd name="connsiteY6" fmla="*/ 5473 h 506277"/>
              <a:gd name="connsiteX7" fmla="*/ 801982 w 1038036"/>
              <a:gd name="connsiteY7" fmla="*/ 10242 h 506277"/>
              <a:gd name="connsiteX8" fmla="*/ 1030951 w 1038036"/>
              <a:gd name="connsiteY8" fmla="*/ 239185 h 506277"/>
              <a:gd name="connsiteX9" fmla="*/ 1030951 w 1038036"/>
              <a:gd name="connsiteY9" fmla="*/ 267797 h 506277"/>
              <a:gd name="connsiteX10" fmla="*/ 801982 w 1038036"/>
              <a:gd name="connsiteY10" fmla="*/ 496740 h 506277"/>
              <a:gd name="connsiteX11" fmla="*/ 797001 w 1038036"/>
              <a:gd name="connsiteY11" fmla="*/ 501508 h 506277"/>
              <a:gd name="connsiteX12" fmla="*/ 782744 w 1038036"/>
              <a:gd name="connsiteY12" fmla="*/ 506277 h 506277"/>
              <a:gd name="connsiteX13" fmla="*/ 692049 w 1038036"/>
              <a:gd name="connsiteY13" fmla="*/ 506277 h 506277"/>
              <a:gd name="connsiteX14" fmla="*/ 291705 w 1038036"/>
              <a:gd name="connsiteY14" fmla="*/ 505140 h 506277"/>
              <a:gd name="connsiteX15" fmla="*/ 291705 w 1038036"/>
              <a:gd name="connsiteY15" fmla="*/ 506277 h 506277"/>
              <a:gd name="connsiteX16" fmla="*/ 0 w 1038036"/>
              <a:gd name="connsiteY16" fmla="*/ 506277 h 5062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038036" h="506277">
                <a:moveTo>
                  <a:pt x="0" y="0"/>
                </a:moveTo>
                <a:lnTo>
                  <a:pt x="182880" y="0"/>
                </a:lnTo>
                <a:lnTo>
                  <a:pt x="291705" y="0"/>
                </a:lnTo>
                <a:lnTo>
                  <a:pt x="291705" y="151"/>
                </a:lnTo>
                <a:lnTo>
                  <a:pt x="692049" y="705"/>
                </a:lnTo>
                <a:lnTo>
                  <a:pt x="782744" y="705"/>
                </a:lnTo>
                <a:cubicBezTo>
                  <a:pt x="787553" y="705"/>
                  <a:pt x="792363" y="5473"/>
                  <a:pt x="797001" y="5473"/>
                </a:cubicBezTo>
                <a:cubicBezTo>
                  <a:pt x="797001" y="10242"/>
                  <a:pt x="801982" y="10242"/>
                  <a:pt x="801982" y="10242"/>
                </a:cubicBezTo>
                <a:lnTo>
                  <a:pt x="1030951" y="239185"/>
                </a:lnTo>
                <a:cubicBezTo>
                  <a:pt x="1040398" y="248722"/>
                  <a:pt x="1040398" y="258259"/>
                  <a:pt x="1030951" y="267797"/>
                </a:cubicBezTo>
                <a:lnTo>
                  <a:pt x="801982" y="496740"/>
                </a:lnTo>
                <a:cubicBezTo>
                  <a:pt x="800436" y="498363"/>
                  <a:pt x="798547" y="499885"/>
                  <a:pt x="797001" y="501508"/>
                </a:cubicBezTo>
                <a:cubicBezTo>
                  <a:pt x="792363" y="506277"/>
                  <a:pt x="787553" y="506277"/>
                  <a:pt x="782744" y="506277"/>
                </a:cubicBezTo>
                <a:lnTo>
                  <a:pt x="692049" y="506277"/>
                </a:lnTo>
                <a:lnTo>
                  <a:pt x="291705" y="505140"/>
                </a:lnTo>
                <a:lnTo>
                  <a:pt x="291705" y="506277"/>
                </a:lnTo>
                <a:lnTo>
                  <a:pt x="0" y="506277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0495177"/>
      </p:ext>
    </p:extLst>
  </p:cSld>
  <p:clrMapOvr>
    <a:masterClrMapping/>
  </p:clrMapOvr>
</p:sld>
</file>

<file path=ppt/theme/theme1.xml><?xml version="1.0" encoding="utf-8"?>
<a:theme xmlns:a="http://schemas.openxmlformats.org/drawingml/2006/main" name="Wisp">
  <a:themeElements>
    <a:clrScheme name="Wisp">
      <a:dk1>
        <a:sysClr val="windowText" lastClr="000000"/>
      </a:dk1>
      <a:lt1>
        <a:sysClr val="window" lastClr="FFFFFF"/>
      </a:lt1>
      <a:dk2>
        <a:srgbClr val="2E5369"/>
      </a:dk2>
      <a:lt2>
        <a:srgbClr val="CFE2E7"/>
      </a:lt2>
      <a:accent1>
        <a:srgbClr val="353535"/>
      </a:accent1>
      <a:accent2>
        <a:srgbClr val="31B4E6"/>
      </a:accent2>
      <a:accent3>
        <a:srgbClr val="265991"/>
      </a:accent3>
      <a:accent4>
        <a:srgbClr val="7E40CC"/>
      </a:accent4>
      <a:accent5>
        <a:srgbClr val="B927E9"/>
      </a:accent5>
      <a:accent6>
        <a:srgbClr val="E833BF"/>
      </a:accent6>
      <a:hlink>
        <a:srgbClr val="2DA0F1"/>
      </a:hlink>
      <a:folHlink>
        <a:srgbClr val="7ED1E6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4F34B87B-9C7A-41AE-A6CB-48536223DFF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663</TotalTime>
  <Words>911</Words>
  <Application>Microsoft Office PowerPoint</Application>
  <PresentationFormat>Widescreen</PresentationFormat>
  <Paragraphs>75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1" baseType="lpstr">
      <vt:lpstr>Arial</vt:lpstr>
      <vt:lpstr>Calibri Light</vt:lpstr>
      <vt:lpstr>Century Gothic</vt:lpstr>
      <vt:lpstr>Wingdings 3</vt:lpstr>
      <vt:lpstr>Wisp</vt:lpstr>
      <vt:lpstr>THEATRICAL WORLDS</vt:lpstr>
      <vt:lpstr>Chapter Three – “Directing”</vt:lpstr>
      <vt:lpstr>PowerPoint Presentation</vt:lpstr>
      <vt:lpstr>PowerPoint Presentation</vt:lpstr>
      <vt:lpstr>The Development of the Modern Director</vt:lpstr>
      <vt:lpstr>The Development of the Modern Director</vt:lpstr>
      <vt:lpstr>The Director and the Script: A Continuum</vt:lpstr>
      <vt:lpstr>A Process for Directing</vt:lpstr>
      <vt:lpstr>A Process for Directing</vt:lpstr>
      <vt:lpstr>A Process for Directing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Stage Directing – The Directing Technique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THEATRICAL WORLDS</dc:title>
  <dc:creator>Chad Daniel</dc:creator>
  <cp:lastModifiedBy>Chad Daniel</cp:lastModifiedBy>
  <cp:revision>9</cp:revision>
  <dcterms:created xsi:type="dcterms:W3CDTF">2019-10-09T02:19:23Z</dcterms:created>
  <dcterms:modified xsi:type="dcterms:W3CDTF">2020-02-18T03:16:21Z</dcterms:modified>
</cp:coreProperties>
</file>